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97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24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333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" r="774"/>
          <a:stretch/>
        </p:blipFill>
        <p:spPr>
          <a:xfrm>
            <a:off x="-4135" y="1263565"/>
            <a:ext cx="9160171" cy="2684709"/>
          </a:xfrm>
          <a:prstGeom prst="rect">
            <a:avLst/>
          </a:prstGeom>
          <a:ln>
            <a:noFill/>
          </a:ln>
        </p:spPr>
      </p:pic>
      <p:sp>
        <p:nvSpPr>
          <p:cNvPr id="12" name="Rechteck 11"/>
          <p:cNvSpPr/>
          <p:nvPr userDrawn="1"/>
        </p:nvSpPr>
        <p:spPr>
          <a:xfrm>
            <a:off x="-4878" y="3621810"/>
            <a:ext cx="9160915" cy="3236189"/>
          </a:xfrm>
          <a:prstGeom prst="rect">
            <a:avLst/>
          </a:prstGeom>
          <a:solidFill>
            <a:srgbClr val="00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de-DE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94329" y="4927786"/>
            <a:ext cx="7505066" cy="673053"/>
          </a:xfrm>
        </p:spPr>
        <p:txBody>
          <a:bodyPr>
            <a:normAutofit/>
          </a:bodyPr>
          <a:lstStyle>
            <a:lvl1pPr marL="0" indent="0">
              <a:spcBef>
                <a:spcPts val="526"/>
              </a:spcBef>
              <a:spcAft>
                <a:spcPts val="0"/>
              </a:spcAft>
              <a:buFontTx/>
              <a:buNone/>
              <a:defRPr sz="19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Anlass - Ort, Datum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94329" y="5989939"/>
            <a:ext cx="7505066" cy="246239"/>
          </a:xfrm>
        </p:spPr>
        <p:txBody>
          <a:bodyPr>
            <a:normAutofit/>
          </a:bodyPr>
          <a:lstStyle>
            <a:lvl1pPr marL="0" indent="0">
              <a:spcBef>
                <a:spcPts val="526"/>
              </a:spcBef>
              <a:spcAft>
                <a:spcPts val="0"/>
              </a:spcAft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Referent/in, Position, Firma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94329" y="3744329"/>
            <a:ext cx="7505066" cy="10357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526"/>
              </a:spcBef>
              <a:spcAft>
                <a:spcPts val="0"/>
              </a:spcAft>
              <a:buNone/>
              <a:defRPr sz="3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1227"/>
              </a:spcAft>
              <a:buNone/>
              <a:defRPr sz="1900">
                <a:solidFill>
                  <a:srgbClr val="FFFFFF"/>
                </a:solidFill>
                <a:latin typeface="DINOT-Bold"/>
                <a:cs typeface="DINOT-Bold"/>
              </a:defRPr>
            </a:lvl2pPr>
            <a:lvl3pPr marL="0" indent="0">
              <a:buNone/>
              <a:defRPr sz="1400">
                <a:solidFill>
                  <a:srgbClr val="FFFFFF"/>
                </a:solidFill>
                <a:latin typeface="DINOT"/>
                <a:cs typeface="DINOT"/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Titel der Präsentation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2" y="336945"/>
            <a:ext cx="991137" cy="965172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742" y="448783"/>
            <a:ext cx="1663006" cy="741498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69" y="404034"/>
            <a:ext cx="1191710" cy="83099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857" y="518007"/>
            <a:ext cx="1602700" cy="603047"/>
          </a:xfrm>
          <a:prstGeom prst="rect">
            <a:avLst/>
          </a:prstGeom>
        </p:spPr>
      </p:pic>
      <p:grpSp>
        <p:nvGrpSpPr>
          <p:cNvPr id="23" name="Gruppieren 22"/>
          <p:cNvGrpSpPr/>
          <p:nvPr userDrawn="1"/>
        </p:nvGrpSpPr>
        <p:grpSpPr>
          <a:xfrm>
            <a:off x="6992421" y="254077"/>
            <a:ext cx="1891076" cy="1130908"/>
            <a:chOff x="8174820" y="280249"/>
            <a:chExt cx="2210852" cy="1247402"/>
          </a:xfrm>
        </p:grpSpPr>
        <p:pic>
          <p:nvPicPr>
            <p:cNvPr id="24" name="Grafik 23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13" b="12000"/>
            <a:stretch/>
          </p:blipFill>
          <p:spPr>
            <a:xfrm>
              <a:off x="8174820" y="516234"/>
              <a:ext cx="2210852" cy="1011417"/>
            </a:xfrm>
            <a:prstGeom prst="rect">
              <a:avLst/>
            </a:prstGeom>
          </p:spPr>
        </p:pic>
        <p:sp>
          <p:nvSpPr>
            <p:cNvPr id="25" name="Textfeld 24"/>
            <p:cNvSpPr txBox="1"/>
            <p:nvPr userDrawn="1"/>
          </p:nvSpPr>
          <p:spPr>
            <a:xfrm>
              <a:off x="8331348" y="280249"/>
              <a:ext cx="1368153" cy="271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Gefördert vom</a:t>
              </a:r>
              <a:endParaRPr lang="de-DE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831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6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09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17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0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7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65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16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42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FBA3A-E2EB-44D7-9539-55A78779B2FC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7B5C5-09D4-438E-BEF1-97A1736BCA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4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53245" y="4277682"/>
            <a:ext cx="7505066" cy="673053"/>
          </a:xfrm>
        </p:spPr>
        <p:txBody>
          <a:bodyPr/>
          <a:lstStyle/>
          <a:p>
            <a:r>
              <a:rPr lang="de-DE" dirty="0" smtClean="0"/>
              <a:t>Vorlage für ein Wirkmodell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794329" y="3744329"/>
            <a:ext cx="7505066" cy="598637"/>
          </a:xfrm>
        </p:spPr>
        <p:txBody>
          <a:bodyPr/>
          <a:lstStyle/>
          <a:p>
            <a:r>
              <a:rPr lang="de-DE" dirty="0" smtClean="0"/>
              <a:t>Methodenbaukasten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8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39552" y="1124744"/>
            <a:ext cx="7853453" cy="2800279"/>
            <a:chOff x="678987" y="1492817"/>
            <a:chExt cx="6701325" cy="1792167"/>
          </a:xfrm>
        </p:grpSpPr>
        <p:sp>
          <p:nvSpPr>
            <p:cNvPr id="8" name="Richtungspfeil 7"/>
            <p:cNvSpPr/>
            <p:nvPr/>
          </p:nvSpPr>
          <p:spPr>
            <a:xfrm>
              <a:off x="3491880" y="1492817"/>
              <a:ext cx="2006451" cy="394121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Kurz und mittelfristige Wirkung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Richtungspfeil 8"/>
            <p:cNvSpPr/>
            <p:nvPr/>
          </p:nvSpPr>
          <p:spPr>
            <a:xfrm>
              <a:off x="5624076" y="1492817"/>
              <a:ext cx="1756236" cy="394121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Langfristige Wirkung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678988" y="1982214"/>
              <a:ext cx="1228716" cy="13027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Welche Ressourcen </a:t>
              </a:r>
              <a:r>
                <a:rPr lang="de-DE" sz="1200" dirty="0">
                  <a:solidFill>
                    <a:schemeClr val="accent1"/>
                  </a:solidFill>
                </a:rPr>
                <a:t>(Zeit, Geld, Personal</a:t>
              </a:r>
              <a:r>
                <a:rPr lang="de-DE" sz="1200" dirty="0" smtClean="0">
                  <a:solidFill>
                    <a:schemeClr val="accent1"/>
                  </a:solidFill>
                </a:rPr>
                <a:t>) wurden benötigt</a:t>
              </a:r>
              <a:r>
                <a:rPr lang="de-DE" sz="1200" dirty="0" smtClean="0">
                  <a:solidFill>
                    <a:schemeClr val="accent1"/>
                  </a:solidFill>
                </a:rPr>
                <a:t>? Wie verläuft die Implementierung der Maßnahme?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2062139" y="1982214"/>
              <a:ext cx="1300726" cy="130277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Was waren Ergebnisse oder Produkte der Maßnahme?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3505414" y="1982214"/>
              <a:ext cx="1858673" cy="130277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Welche kurz- bzw. mittelfristige Wirkung auf Ebene der Zielgruppe konnte erreicht werden?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5624076" y="1982214"/>
              <a:ext cx="1612220" cy="130277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200" dirty="0" smtClean="0">
                  <a:solidFill>
                    <a:schemeClr val="accent1"/>
                  </a:solidFill>
                </a:rPr>
                <a:t>Welche langfristige Wirkung auf Systemebene konnte erreicht werden?</a:t>
              </a:r>
              <a:endParaRPr lang="de-DE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Richtungspfeil 15"/>
            <p:cNvSpPr/>
            <p:nvPr/>
          </p:nvSpPr>
          <p:spPr>
            <a:xfrm>
              <a:off x="678987" y="1492817"/>
              <a:ext cx="1334439" cy="425632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/>
                <a:t>Input und Umsetzung </a:t>
              </a:r>
              <a:endParaRPr lang="de-DE" sz="1200" dirty="0"/>
            </a:p>
          </p:txBody>
        </p:sp>
        <p:sp>
          <p:nvSpPr>
            <p:cNvPr id="17" name="Richtungspfeil 16"/>
            <p:cNvSpPr/>
            <p:nvPr/>
          </p:nvSpPr>
          <p:spPr>
            <a:xfrm>
              <a:off x="2062140" y="1492817"/>
              <a:ext cx="1371990" cy="425632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/>
                <a:t>Ergebnis</a:t>
              </a:r>
              <a:endParaRPr lang="de-DE" sz="1200" dirty="0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467544" y="3953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Wirkmodell – Bestandteile und Aufbau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5450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chtungspfeil 4"/>
          <p:cNvSpPr/>
          <p:nvPr/>
        </p:nvSpPr>
        <p:spPr>
          <a:xfrm>
            <a:off x="323528" y="1052737"/>
            <a:ext cx="2088230" cy="584652"/>
          </a:xfrm>
          <a:prstGeom prst="homePlate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Input und Umsetzung</a:t>
            </a:r>
            <a:endParaRPr lang="de-DE" sz="1400" dirty="0"/>
          </a:p>
        </p:txBody>
      </p:sp>
      <p:sp>
        <p:nvSpPr>
          <p:cNvPr id="7" name="Richtungspfeil 6"/>
          <p:cNvSpPr/>
          <p:nvPr/>
        </p:nvSpPr>
        <p:spPr>
          <a:xfrm>
            <a:off x="2488546" y="1052992"/>
            <a:ext cx="2088000" cy="584651"/>
          </a:xfrm>
          <a:prstGeom prst="homePlate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Ergebnisse</a:t>
            </a:r>
            <a:endParaRPr lang="de-DE" sz="1400" dirty="0"/>
          </a:p>
        </p:txBody>
      </p:sp>
      <p:sp>
        <p:nvSpPr>
          <p:cNvPr id="8" name="Richtungspfeil 7"/>
          <p:cNvSpPr/>
          <p:nvPr/>
        </p:nvSpPr>
        <p:spPr>
          <a:xfrm>
            <a:off x="4653335" y="1052737"/>
            <a:ext cx="2088000" cy="584651"/>
          </a:xfrm>
          <a:prstGeom prst="homePlate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Kurz- und mittelfristige Wirkung</a:t>
            </a:r>
            <a:endParaRPr lang="de-DE" sz="1400" dirty="0"/>
          </a:p>
        </p:txBody>
      </p:sp>
      <p:sp>
        <p:nvSpPr>
          <p:cNvPr id="9" name="Richtungspfeil 8"/>
          <p:cNvSpPr/>
          <p:nvPr/>
        </p:nvSpPr>
        <p:spPr>
          <a:xfrm>
            <a:off x="6818123" y="1052992"/>
            <a:ext cx="2088000" cy="584651"/>
          </a:xfrm>
          <a:prstGeom prst="homePlate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Langfristige Wirkung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323528" y="1792080"/>
            <a:ext cx="2088230" cy="3474103"/>
          </a:xfrm>
          <a:prstGeom prst="rect">
            <a:avLst/>
          </a:prstGeom>
          <a:noFill/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488546" y="1792079"/>
            <a:ext cx="2088000" cy="3474103"/>
          </a:xfrm>
          <a:prstGeom prst="rect">
            <a:avLst/>
          </a:prstGeom>
          <a:noFill/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53334" y="1792080"/>
            <a:ext cx="2088000" cy="3474103"/>
          </a:xfrm>
          <a:prstGeom prst="rect">
            <a:avLst/>
          </a:prstGeom>
          <a:noFill/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818123" y="1792080"/>
            <a:ext cx="2088000" cy="3474103"/>
          </a:xfrm>
          <a:prstGeom prst="rect">
            <a:avLst/>
          </a:prstGeom>
          <a:noFill/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7544" y="3953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Vorlage einfaches Wirkmodell, horizontal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61452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pieren 55"/>
          <p:cNvGrpSpPr/>
          <p:nvPr/>
        </p:nvGrpSpPr>
        <p:grpSpPr>
          <a:xfrm>
            <a:off x="2595802" y="1003607"/>
            <a:ext cx="3272342" cy="5377721"/>
            <a:chOff x="2393735" y="799208"/>
            <a:chExt cx="3272342" cy="5377721"/>
          </a:xfrm>
        </p:grpSpPr>
        <p:sp>
          <p:nvSpPr>
            <p:cNvPr id="64" name="Rechteck 63"/>
            <p:cNvSpPr/>
            <p:nvPr/>
          </p:nvSpPr>
          <p:spPr>
            <a:xfrm>
              <a:off x="2789735" y="980729"/>
              <a:ext cx="2876342" cy="9413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2789735" y="2162447"/>
              <a:ext cx="2876342" cy="13385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61" name="Rechteck 60"/>
            <p:cNvSpPr/>
            <p:nvPr/>
          </p:nvSpPr>
          <p:spPr>
            <a:xfrm>
              <a:off x="2789735" y="3751334"/>
              <a:ext cx="2876341" cy="782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de-DE" sz="1100" dirty="0">
                <a:solidFill>
                  <a:schemeClr val="accent1"/>
                </a:solidFill>
              </a:endParaRPr>
            </a:p>
          </p:txBody>
        </p:sp>
        <p:cxnSp>
          <p:nvCxnSpPr>
            <p:cNvPr id="5" name="Gerade Verbindung 4"/>
            <p:cNvCxnSpPr>
              <a:stCxn id="11" idx="0"/>
              <a:endCxn id="33" idx="0"/>
            </p:cNvCxnSpPr>
            <p:nvPr/>
          </p:nvCxnSpPr>
          <p:spPr>
            <a:xfrm flipV="1">
              <a:off x="4227907" y="4799309"/>
              <a:ext cx="0" cy="1085671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/>
            <p:cNvSpPr/>
            <p:nvPr/>
          </p:nvSpPr>
          <p:spPr>
            <a:xfrm>
              <a:off x="2789736" y="4799309"/>
              <a:ext cx="2876341" cy="10375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de-DE" sz="1100" dirty="0">
                <a:solidFill>
                  <a:schemeClr val="accent1"/>
                </a:solidFill>
              </a:endParaRPr>
            </a:p>
          </p:txBody>
        </p:sp>
        <p:cxnSp>
          <p:nvCxnSpPr>
            <p:cNvPr id="68" name="Gerade Verbindung 67"/>
            <p:cNvCxnSpPr>
              <a:stCxn id="36" idx="2"/>
            </p:cNvCxnSpPr>
            <p:nvPr/>
          </p:nvCxnSpPr>
          <p:spPr>
            <a:xfrm flipH="1">
              <a:off x="3475633" y="2799579"/>
              <a:ext cx="1210532" cy="1214195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>
              <a:stCxn id="37" idx="0"/>
              <a:endCxn id="36" idx="2"/>
            </p:cNvCxnSpPr>
            <p:nvPr/>
          </p:nvCxnSpPr>
          <p:spPr>
            <a:xfrm flipV="1">
              <a:off x="4258591" y="2799579"/>
              <a:ext cx="427574" cy="22444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hteck 10"/>
            <p:cNvSpPr/>
            <p:nvPr/>
          </p:nvSpPr>
          <p:spPr>
            <a:xfrm>
              <a:off x="2789736" y="5884980"/>
              <a:ext cx="2876341" cy="291949"/>
            </a:xfrm>
            <a:prstGeom prst="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Maßnahme zur Steigerung der Klimaresilienz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355799" y="3996522"/>
              <a:ext cx="1284877" cy="3043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Ergebnis 2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2911682" y="4008946"/>
              <a:ext cx="1341704" cy="291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Ergebnis 1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9" name="Richtungspfeil 28"/>
            <p:cNvSpPr/>
            <p:nvPr/>
          </p:nvSpPr>
          <p:spPr>
            <a:xfrm rot="16200000">
              <a:off x="1972190" y="5019304"/>
              <a:ext cx="1239090" cy="396000"/>
            </a:xfrm>
            <a:prstGeom prst="homePlat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/>
                <a:t>Input und Umsetzung</a:t>
              </a:r>
              <a:endParaRPr lang="de-DE" sz="1100" dirty="0"/>
            </a:p>
          </p:txBody>
        </p:sp>
        <p:sp>
          <p:nvSpPr>
            <p:cNvPr id="30" name="Richtungspfeil 29"/>
            <p:cNvSpPr/>
            <p:nvPr/>
          </p:nvSpPr>
          <p:spPr>
            <a:xfrm rot="16200000">
              <a:off x="2097038" y="3840836"/>
              <a:ext cx="989395" cy="396000"/>
            </a:xfrm>
            <a:prstGeom prst="homePlat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/>
                <a:t>Ergebnisse</a:t>
              </a:r>
              <a:endParaRPr lang="de-DE" sz="1100" dirty="0"/>
            </a:p>
          </p:txBody>
        </p:sp>
        <p:sp>
          <p:nvSpPr>
            <p:cNvPr id="31" name="Richtungspfeil 30"/>
            <p:cNvSpPr/>
            <p:nvPr/>
          </p:nvSpPr>
          <p:spPr>
            <a:xfrm rot="16200000">
              <a:off x="1827027" y="2538299"/>
              <a:ext cx="1529418" cy="396000"/>
            </a:xfrm>
            <a:prstGeom prst="homePlate">
              <a:avLst/>
            </a:prstGeom>
            <a:solidFill>
              <a:schemeClr val="accent5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>
                  <a:solidFill>
                    <a:schemeClr val="accent1"/>
                  </a:solidFill>
                </a:rPr>
                <a:t>k</a:t>
              </a:r>
              <a:r>
                <a:rPr lang="de-DE" sz="1100" dirty="0" smtClean="0">
                  <a:solidFill>
                    <a:schemeClr val="accent1"/>
                  </a:solidFill>
                </a:rPr>
                <a:t>urz und mittelfristige Wirkungen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2" name="Richtungspfeil 31"/>
            <p:cNvSpPr/>
            <p:nvPr/>
          </p:nvSpPr>
          <p:spPr>
            <a:xfrm rot="16200000">
              <a:off x="2030324" y="1162619"/>
              <a:ext cx="1122822" cy="39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Langfristige Wirkungen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2900126" y="5422319"/>
              <a:ext cx="699788" cy="26264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Zeit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5" name="Rechteck 34"/>
            <p:cNvSpPr/>
            <p:nvPr/>
          </p:nvSpPr>
          <p:spPr>
            <a:xfrm>
              <a:off x="4548346" y="5422319"/>
              <a:ext cx="978875" cy="26264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Geld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40" name="Rechteck 39"/>
            <p:cNvSpPr/>
            <p:nvPr/>
          </p:nvSpPr>
          <p:spPr>
            <a:xfrm>
              <a:off x="4355799" y="1242993"/>
              <a:ext cx="1152000" cy="5574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Langfristige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cxnSp>
          <p:nvCxnSpPr>
            <p:cNvPr id="41" name="Gerade Verbindung 40"/>
            <p:cNvCxnSpPr>
              <a:stCxn id="33" idx="0"/>
              <a:endCxn id="22" idx="2"/>
            </p:cNvCxnSpPr>
            <p:nvPr/>
          </p:nvCxnSpPr>
          <p:spPr>
            <a:xfrm flipH="1" flipV="1">
              <a:off x="3582534" y="4300828"/>
              <a:ext cx="645373" cy="498481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>
              <a:stCxn id="33" idx="0"/>
              <a:endCxn id="21" idx="2"/>
            </p:cNvCxnSpPr>
            <p:nvPr/>
          </p:nvCxnSpPr>
          <p:spPr>
            <a:xfrm flipV="1">
              <a:off x="4227907" y="4300827"/>
              <a:ext cx="770331" cy="498482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>
              <a:stCxn id="38" idx="2"/>
              <a:endCxn id="21" idx="0"/>
            </p:cNvCxnSpPr>
            <p:nvPr/>
          </p:nvCxnSpPr>
          <p:spPr>
            <a:xfrm flipH="1">
              <a:off x="4998238" y="3394008"/>
              <a:ext cx="115503" cy="60251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>
              <a:stCxn id="37" idx="2"/>
              <a:endCxn id="21" idx="0"/>
            </p:cNvCxnSpPr>
            <p:nvPr/>
          </p:nvCxnSpPr>
          <p:spPr>
            <a:xfrm>
              <a:off x="4258591" y="3394007"/>
              <a:ext cx="739647" cy="602515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>
              <a:off x="3475633" y="1660388"/>
              <a:ext cx="0" cy="234855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>
              <a:stCxn id="39" idx="2"/>
              <a:endCxn id="36" idx="0"/>
            </p:cNvCxnSpPr>
            <p:nvPr/>
          </p:nvCxnSpPr>
          <p:spPr>
            <a:xfrm>
              <a:off x="3574514" y="1804404"/>
              <a:ext cx="1111651" cy="6251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hteck 38"/>
            <p:cNvSpPr/>
            <p:nvPr/>
          </p:nvSpPr>
          <p:spPr>
            <a:xfrm>
              <a:off x="2998449" y="1242993"/>
              <a:ext cx="1152129" cy="561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Langfristige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2998450" y="3024027"/>
              <a:ext cx="809982" cy="3699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>
                  <a:solidFill>
                    <a:schemeClr val="accent1"/>
                  </a:solidFill>
                </a:rPr>
                <a:t>k</a:t>
              </a:r>
              <a:r>
                <a:rPr lang="de-DE" sz="1100" dirty="0" smtClean="0">
                  <a:solidFill>
                    <a:schemeClr val="accent1"/>
                  </a:solidFill>
                </a:rPr>
                <a:t>urzfristige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cxnSp>
          <p:nvCxnSpPr>
            <p:cNvPr id="71" name="Gerade Verbindung 70"/>
            <p:cNvCxnSpPr>
              <a:stCxn id="38" idx="0"/>
              <a:endCxn id="36" idx="2"/>
            </p:cNvCxnSpPr>
            <p:nvPr/>
          </p:nvCxnSpPr>
          <p:spPr>
            <a:xfrm flipH="1" flipV="1">
              <a:off x="4686165" y="2799579"/>
              <a:ext cx="427576" cy="22444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>
              <a:stCxn id="40" idx="2"/>
              <a:endCxn id="36" idx="0"/>
            </p:cNvCxnSpPr>
            <p:nvPr/>
          </p:nvCxnSpPr>
          <p:spPr>
            <a:xfrm flipH="1">
              <a:off x="4686165" y="1800410"/>
              <a:ext cx="245634" cy="6291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hteck 35"/>
            <p:cNvSpPr/>
            <p:nvPr/>
          </p:nvSpPr>
          <p:spPr>
            <a:xfrm>
              <a:off x="3853599" y="2429598"/>
              <a:ext cx="1665131" cy="3699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Mittelfristige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900126" y="5066626"/>
              <a:ext cx="2627095" cy="2514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Weitere Ressourcen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44" name="Rechteck 43"/>
            <p:cNvSpPr/>
            <p:nvPr/>
          </p:nvSpPr>
          <p:spPr>
            <a:xfrm>
              <a:off x="3693913" y="5422317"/>
              <a:ext cx="797214" cy="26264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Material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7" name="Rechteck 36"/>
            <p:cNvSpPr/>
            <p:nvPr/>
          </p:nvSpPr>
          <p:spPr>
            <a:xfrm>
              <a:off x="3853600" y="3024026"/>
              <a:ext cx="809982" cy="3699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kurzfristige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4708750" y="3024027"/>
              <a:ext cx="809982" cy="3699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de-DE" sz="1100" dirty="0" smtClean="0">
                  <a:solidFill>
                    <a:schemeClr val="accent1"/>
                  </a:solidFill>
                </a:rPr>
                <a:t>kurzfristige Wirkung</a:t>
              </a:r>
              <a:endParaRPr lang="de-DE" sz="11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467544" y="3953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Vorlage komplexeres Wirkmodell, vertikal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674190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MONARES">
      <a:dk1>
        <a:srgbClr val="004899"/>
      </a:dk1>
      <a:lt1>
        <a:sysClr val="window" lastClr="FFFFFF"/>
      </a:lt1>
      <a:dk2>
        <a:srgbClr val="505050"/>
      </a:dk2>
      <a:lt2>
        <a:srgbClr val="FFFFFF"/>
      </a:lt2>
      <a:accent1>
        <a:srgbClr val="505050"/>
      </a:accent1>
      <a:accent2>
        <a:srgbClr val="ACACAC"/>
      </a:accent2>
      <a:accent3>
        <a:srgbClr val="0069B4"/>
      </a:accent3>
      <a:accent4>
        <a:srgbClr val="009FE3"/>
      </a:accent4>
      <a:accent5>
        <a:srgbClr val="83D0F5"/>
      </a:accent5>
      <a:accent6>
        <a:srgbClr val="FDC300"/>
      </a:accent6>
      <a:hlink>
        <a:srgbClr val="004899"/>
      </a:hlink>
      <a:folHlink>
        <a:srgbClr val="00489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Bildschirmpräsentation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adelphi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Theresa Kaiser - adelphi</dc:creator>
  <cp:lastModifiedBy>Theresa Kaiser - adelphi</cp:lastModifiedBy>
  <cp:revision>15</cp:revision>
  <dcterms:created xsi:type="dcterms:W3CDTF">2019-02-05T12:55:55Z</dcterms:created>
  <dcterms:modified xsi:type="dcterms:W3CDTF">2019-07-25T10:00:22Z</dcterms:modified>
</cp:coreProperties>
</file>